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2" r:id="rId22"/>
    <p:sldId id="277" r:id="rId23"/>
    <p:sldId id="278" r:id="rId24"/>
    <p:sldId id="279" r:id="rId25"/>
    <p:sldId id="280" r:id="rId26"/>
    <p:sldId id="281" r:id="rId27"/>
    <p:sldId id="284" r:id="rId28"/>
    <p:sldId id="282" r:id="rId29"/>
    <p:sldId id="285" r:id="rId30"/>
    <p:sldId id="286" r:id="rId31"/>
    <p:sldId id="287" r:id="rId32"/>
    <p:sldId id="283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4660"/>
  </p:normalViewPr>
  <p:slideViewPr>
    <p:cSldViewPr>
      <p:cViewPr>
        <p:scale>
          <a:sx n="106" d="100"/>
          <a:sy n="106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40250-DE4D-4FF5-ACE7-F9ABE8A74828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4BF2C-8CF0-4CE2-A9DD-163E03107E9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54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4BF2C-8CF0-4CE2-A9DD-163E03107E9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10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Łącznik prostoliniow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oliniow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oliniow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2013-10-02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oliniow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5949280"/>
            <a:ext cx="8458200" cy="12650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flipV="1">
            <a:off x="381000" y="5733256"/>
            <a:ext cx="8458200" cy="216024"/>
          </a:xfrm>
        </p:spPr>
        <p:txBody>
          <a:bodyPr>
            <a:normAutofit fontScale="40000" lnSpcReduction="20000"/>
          </a:bodyPr>
          <a:lstStyle/>
          <a:p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55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88" y="2996952"/>
            <a:ext cx="3318396" cy="331236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628800"/>
          </a:xfrm>
        </p:spPr>
        <p:txBody>
          <a:bodyPr/>
          <a:lstStyle/>
          <a:p>
            <a:pPr algn="ctr"/>
            <a:r>
              <a:rPr lang="pl-PL" dirty="0" smtClean="0">
                <a:latin typeface="Century Gothic" pitchFamily="34" charset="0"/>
              </a:rPr>
              <a:t>  Ciekawostka</a:t>
            </a:r>
            <a:r>
              <a:rPr lang="pl-PL" i="1" dirty="0" smtClean="0"/>
              <a:t> </a:t>
            </a:r>
            <a:r>
              <a:rPr lang="pl-PL" sz="2400" i="1" dirty="0" smtClean="0"/>
              <a:t>\</a:t>
            </a:r>
            <a:r>
              <a:rPr lang="pl-PL" sz="2800" dirty="0" smtClean="0">
                <a:latin typeface="Calibri" pitchFamily="34" charset="0"/>
              </a:rPr>
              <a:t>(*^*)</a:t>
            </a:r>
            <a:r>
              <a:rPr lang="pl-PL" sz="2400" dirty="0" smtClean="0">
                <a:latin typeface="Calibri" pitchFamily="34" charset="0"/>
              </a:rPr>
              <a:t>/</a:t>
            </a:r>
            <a:endParaRPr lang="pl-PL" sz="2400" dirty="0">
              <a:latin typeface="Calibri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115616" y="1124744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l-PL" sz="2000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algn="just"/>
            <a:r>
              <a:rPr lang="pl-PL" sz="2000" dirty="0" smtClean="0">
                <a:solidFill>
                  <a:schemeClr val="tx2"/>
                </a:solidFill>
                <a:latin typeface="Century Gothic" pitchFamily="34" charset="0"/>
              </a:rPr>
              <a:t>Kopernik </a:t>
            </a:r>
            <a:r>
              <a:rPr lang="pl-PL" sz="2000" dirty="0">
                <a:solidFill>
                  <a:schemeClr val="tx2"/>
                </a:solidFill>
                <a:latin typeface="Century Gothic" pitchFamily="34" charset="0"/>
              </a:rPr>
              <a:t>wydawał też prace poświęcone reformie monetarnej. Sformułował prawo mówiące o tym, jak słabsza waluta wypiera z rynku walutę mocniejszą. To prawo zostało opisane w jego </a:t>
            </a:r>
            <a:r>
              <a:rPr lang="pl-PL" sz="2000" dirty="0" smtClean="0">
                <a:solidFill>
                  <a:schemeClr val="tx2"/>
                </a:solidFill>
                <a:latin typeface="Century Gothic" pitchFamily="34" charset="0"/>
              </a:rPr>
              <a:t>traktacie „</a:t>
            </a:r>
            <a:r>
              <a:rPr lang="pl-PL" sz="2000" dirty="0" err="1" smtClean="0">
                <a:solidFill>
                  <a:schemeClr val="tx2"/>
                </a:solidFill>
                <a:latin typeface="Century Gothic" pitchFamily="34" charset="0"/>
              </a:rPr>
              <a:t>Monetae</a:t>
            </a:r>
            <a:r>
              <a:rPr lang="pl-PL" sz="2000" dirty="0" smtClean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pl-PL" sz="2000" dirty="0" err="1">
                <a:solidFill>
                  <a:schemeClr val="tx2"/>
                </a:solidFill>
                <a:latin typeface="Century Gothic" pitchFamily="34" charset="0"/>
              </a:rPr>
              <a:t>cudendae</a:t>
            </a:r>
            <a:r>
              <a:rPr lang="pl-PL" sz="2000" dirty="0">
                <a:latin typeface="Century Gothic" pitchFamily="34" charset="0"/>
              </a:rPr>
              <a:t> </a:t>
            </a:r>
            <a:r>
              <a:rPr lang="pl-PL" sz="2000" dirty="0" smtClean="0">
                <a:solidFill>
                  <a:schemeClr val="tx2"/>
                </a:solidFill>
                <a:latin typeface="Century Gothic" pitchFamily="34" charset="0"/>
              </a:rPr>
              <a:t>ratio</a:t>
            </a:r>
            <a:r>
              <a:rPr lang="pl-PL" sz="2000" dirty="0" smtClean="0">
                <a:solidFill>
                  <a:schemeClr val="tx2"/>
                </a:solidFill>
              </a:rPr>
              <a:t>”</a:t>
            </a:r>
            <a:endParaRPr lang="pl-PL" sz="2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115616" y="2852936"/>
            <a:ext cx="36530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 smtClean="0">
              <a:solidFill>
                <a:schemeClr val="tx2"/>
              </a:solidFill>
              <a:latin typeface="Century Gothic" pitchFamily="34" charset="0"/>
            </a:endParaRPr>
          </a:p>
          <a:p>
            <a:pPr algn="ctr"/>
            <a:r>
              <a:rPr lang="pl-PL" sz="2000" dirty="0" smtClean="0">
                <a:solidFill>
                  <a:schemeClr val="tx2"/>
                </a:solidFill>
                <a:latin typeface="Century Gothic" pitchFamily="34" charset="0"/>
              </a:rPr>
              <a:t>(</a:t>
            </a:r>
            <a:r>
              <a:rPr lang="pl-PL" sz="2000" dirty="0">
                <a:solidFill>
                  <a:schemeClr val="tx2"/>
                </a:solidFill>
                <a:latin typeface="Century Gothic" pitchFamily="34" charset="0"/>
              </a:rPr>
              <a:t>O sposobie bicia monety). Na cześć jego zainteresowań systemem monetarnym wizerunek Kopernika wybito na wielu numizmatach w Polsce, a w obiegu był banknot z Kopernikiem o nominale tysiąca złotych. </a:t>
            </a:r>
          </a:p>
          <a:p>
            <a:pPr algn="ctr"/>
            <a:endParaRPr lang="pl-PL" sz="2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1296144"/>
          </a:xfrm>
        </p:spPr>
        <p:txBody>
          <a:bodyPr>
            <a:normAutofit/>
          </a:bodyPr>
          <a:lstStyle/>
          <a:p>
            <a:pPr algn="ctr"/>
            <a:r>
              <a:rPr lang="pl-PL" sz="4400" dirty="0">
                <a:effectLst>
                  <a:reflection stA="45000" endPos="65000" dir="5400000" sy="-100000" algn="bl" rotWithShape="0"/>
                </a:effectLst>
                <a:latin typeface="Century Gothic" pitchFamily="34" charset="0"/>
              </a:rPr>
              <a:t>Jan Gutenberg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340768"/>
            <a:ext cx="6912768" cy="4237931"/>
          </a:xfrm>
        </p:spPr>
        <p:txBody>
          <a:bodyPr/>
          <a:lstStyle/>
          <a:p>
            <a:pPr marL="0" indent="0" algn="ctr">
              <a:buNone/>
            </a:pPr>
            <a:r>
              <a:rPr lang="pl-PL" sz="2800" dirty="0" smtClean="0">
                <a:latin typeface="Century Gothic" pitchFamily="34" charset="0"/>
              </a:rPr>
              <a:t>Jan </a:t>
            </a:r>
            <a:r>
              <a:rPr lang="pl-PL" sz="2800" dirty="0">
                <a:latin typeface="Century Gothic" pitchFamily="34" charset="0"/>
              </a:rPr>
              <a:t>Gutenberg urodził się około </a:t>
            </a:r>
            <a:r>
              <a:rPr lang="pl-PL" sz="2800" u="sng" dirty="0">
                <a:latin typeface="Century Gothic" pitchFamily="34" charset="0"/>
              </a:rPr>
              <a:t>1399</a:t>
            </a:r>
            <a:r>
              <a:rPr lang="pl-PL" sz="2800" dirty="0">
                <a:latin typeface="Century Gothic" pitchFamily="34" charset="0"/>
              </a:rPr>
              <a:t> roku, a zmarł </a:t>
            </a:r>
            <a:r>
              <a:rPr lang="pl-PL" sz="2800" u="sng" dirty="0">
                <a:latin typeface="Century Gothic" pitchFamily="34" charset="0"/>
              </a:rPr>
              <a:t>3 lutego 1468</a:t>
            </a:r>
            <a:r>
              <a:rPr lang="pl-PL" sz="2800" dirty="0">
                <a:latin typeface="Century Gothic" pitchFamily="34" charset="0"/>
              </a:rPr>
              <a:t>.  Był drukarzem, złotnikiem, niemieckim rzemieślnikiem. </a:t>
            </a:r>
            <a:r>
              <a:rPr lang="pl-PL" sz="2800" u="sng" dirty="0">
                <a:latin typeface="Century Gothic" pitchFamily="34" charset="0"/>
              </a:rPr>
              <a:t>Zasłynął z tego, że wynalazł pierwszą przemysłową metodę druku na świecie.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05390"/>
            <a:ext cx="3024336" cy="2048083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788024" y="5229432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r>
              <a:rPr lang="pl-PL" sz="2800" dirty="0" smtClean="0">
                <a:solidFill>
                  <a:schemeClr val="tx2"/>
                </a:solidFill>
                <a:latin typeface="AR CENA" pitchFamily="2" charset="0"/>
              </a:rPr>
              <a:t>…</a:t>
            </a:r>
            <a:r>
              <a:rPr lang="pl-PL" sz="1600" dirty="0" smtClean="0">
                <a:solidFill>
                  <a:schemeClr val="tx2"/>
                </a:solidFill>
                <a:latin typeface="Century Gothic" pitchFamily="34" charset="0"/>
              </a:rPr>
              <a:t>rączki odpoczną :D</a:t>
            </a:r>
            <a:endParaRPr lang="pl-PL" sz="1600" dirty="0">
              <a:solidFill>
                <a:schemeClr val="tx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lik:Gutenberg Berli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12768" cy="42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1115616" y="40095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tx2"/>
                </a:solidFill>
                <a:effectLst>
                  <a:reflection stA="45000" endPos="65000" dist="63500" dir="5400000" sy="-100000" algn="bl" rotWithShape="0"/>
                </a:effectLst>
                <a:latin typeface="Century Gothic" pitchFamily="34" charset="0"/>
              </a:rPr>
              <a:t>W </a:t>
            </a:r>
            <a:r>
              <a:rPr lang="pl-PL" sz="2400" u="sng" dirty="0">
                <a:solidFill>
                  <a:schemeClr val="tx2"/>
                </a:solidFill>
                <a:effectLst>
                  <a:reflection stA="45000" endPos="65000" dist="63500" dir="5400000" sy="-100000" algn="bl" rotWithShape="0"/>
                </a:effectLst>
                <a:latin typeface="Century Gothic" pitchFamily="34" charset="0"/>
              </a:rPr>
              <a:t>1455 r. </a:t>
            </a:r>
            <a:r>
              <a:rPr lang="pl-PL" sz="2400" dirty="0">
                <a:solidFill>
                  <a:schemeClr val="tx2"/>
                </a:solidFill>
                <a:effectLst>
                  <a:reflection stA="45000" endPos="65000" dist="63500" dir="5400000" sy="-100000" algn="bl" rotWithShape="0"/>
                </a:effectLst>
                <a:latin typeface="Century Gothic" pitchFamily="34" charset="0"/>
              </a:rPr>
              <a:t>ukazała się Biblia Gutenberga</a:t>
            </a:r>
          </a:p>
        </p:txBody>
      </p:sp>
    </p:spTree>
    <p:extLst>
      <p:ext uri="{BB962C8B-B14F-4D97-AF65-F5344CB8AC3E}">
        <p14:creationId xmlns:p14="http://schemas.microsoft.com/office/powerpoint/2010/main" val="25554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pl-PL" dirty="0" smtClean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pl-PL" dirty="0" smtClean="0">
                <a:latin typeface="Century Gothic" pitchFamily="34" charset="0"/>
              </a:rPr>
              <a:t>Gutenberg </a:t>
            </a:r>
            <a:r>
              <a:rPr lang="pl-PL" dirty="0">
                <a:latin typeface="Century Gothic" pitchFamily="34" charset="0"/>
              </a:rPr>
              <a:t>posługiwał się czcionkami metalowymi i glinianymi, rzadziej drewnianymi. Zaprojektował własną wersje prasy drukarskiej.</a:t>
            </a:r>
          </a:p>
          <a:p>
            <a:pPr marL="0" indent="0" algn="ctr">
              <a:buNone/>
            </a:pPr>
            <a:r>
              <a:rPr lang="pl-PL" dirty="0">
                <a:latin typeface="Century Gothic" pitchFamily="34" charset="0"/>
              </a:rPr>
              <a:t> </a:t>
            </a:r>
          </a:p>
          <a:p>
            <a:pPr marL="0" indent="0" algn="ctr">
              <a:buNone/>
            </a:pPr>
            <a:r>
              <a:rPr lang="pl-PL" dirty="0">
                <a:latin typeface="Century Gothic" pitchFamily="34" charset="0"/>
              </a:rPr>
              <a:t>W 1448 założył w Moguncji drukarnię.</a:t>
            </a:r>
          </a:p>
          <a:p>
            <a:pPr marL="0" indent="0" algn="ctr">
              <a:buNone/>
            </a:pPr>
            <a:r>
              <a:rPr lang="pl-PL" dirty="0" smtClean="0"/>
              <a:t>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endParaRPr lang="pl-PL" sz="600" dirty="0" smtClean="0"/>
          </a:p>
          <a:p>
            <a:pPr marL="0" indent="0" algn="r">
              <a:buNone/>
            </a:pPr>
            <a:endParaRPr lang="pl-PL" sz="600" dirty="0"/>
          </a:p>
          <a:p>
            <a:pPr marL="0" indent="0" algn="r">
              <a:buNone/>
            </a:pPr>
            <a:endParaRPr lang="pl-PL" sz="600" dirty="0" smtClean="0"/>
          </a:p>
          <a:p>
            <a:pPr marL="0" indent="0" algn="r">
              <a:buNone/>
            </a:pPr>
            <a:endParaRPr lang="pl-PL" sz="200" dirty="0" smtClean="0"/>
          </a:p>
          <a:p>
            <a:pPr marL="0" indent="0" algn="r">
              <a:buNone/>
            </a:pPr>
            <a:endParaRPr lang="pl-PL" sz="200" dirty="0"/>
          </a:p>
          <a:p>
            <a:pPr marL="0" indent="0" algn="r">
              <a:buNone/>
            </a:pPr>
            <a:endParaRPr lang="pl-PL" sz="200" dirty="0" smtClean="0"/>
          </a:p>
          <a:p>
            <a:pPr marL="0" indent="0" algn="r">
              <a:buNone/>
            </a:pPr>
            <a:endParaRPr lang="pl-PL" sz="200" dirty="0"/>
          </a:p>
          <a:p>
            <a:pPr marL="0" indent="0" algn="r">
              <a:buNone/>
            </a:pPr>
            <a:endParaRPr lang="pl-PL" sz="200" dirty="0" smtClean="0"/>
          </a:p>
          <a:p>
            <a:pPr marL="0" indent="0" algn="r">
              <a:buNone/>
            </a:pPr>
            <a:r>
              <a:rPr lang="pl-PL" sz="300" dirty="0" smtClean="0"/>
              <a:t> </a:t>
            </a:r>
            <a:r>
              <a:rPr lang="pl-PL" sz="100" dirty="0" smtClean="0"/>
              <a:t>Ciekawe czy pan to powiększy żeby to przeczytać…</a:t>
            </a:r>
            <a:endParaRPr lang="pl-PL" sz="100" dirty="0"/>
          </a:p>
        </p:txBody>
      </p:sp>
    </p:spTree>
    <p:extLst>
      <p:ext uri="{BB962C8B-B14F-4D97-AF65-F5344CB8AC3E}">
        <p14:creationId xmlns:p14="http://schemas.microsoft.com/office/powerpoint/2010/main" val="3861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>
                <a:latin typeface="Century Gothic" pitchFamily="34" charset="0"/>
              </a:rPr>
              <a:t>Mimo, że historia druku sięga XI w. (Chiny) to Gutenberga uważa się za wynalazcę ruchomej czcionki. Jego dokonaniem było stworzenie w Europie prawdziwego dużego wydawnictwa książkowego. Inne jego osiągnięcie to udany projekt modyfikacji gotyckiego kroju pisma ręcznego, a przede wszystkim stworzenia podstawowych zasad składu tekstu.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12768" cy="838200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pl-PL" sz="2400" dirty="0">
                <a:effectLst>
                  <a:reflection stA="67000" endPos="73000" dir="5400000" sy="-100000" algn="bl" rotWithShape="0"/>
                </a:effectLst>
                <a:latin typeface="Century Gothic" pitchFamily="34" charset="0"/>
              </a:rPr>
              <a:t>Wkład Gutenberga w historię </a:t>
            </a:r>
            <a:r>
              <a:rPr lang="pl-PL" sz="2400" dirty="0" smtClean="0">
                <a:effectLst>
                  <a:reflection stA="67000" endPos="73000" dir="5400000" sy="-100000" algn="bl" rotWithShape="0"/>
                </a:effectLst>
                <a:latin typeface="Century Gothic" pitchFamily="34" charset="0"/>
              </a:rPr>
              <a:t>druku</a:t>
            </a:r>
            <a:endParaRPr lang="pl-PL" sz="2400" dirty="0">
              <a:effectLst>
                <a:reflection stA="67000" endPos="73000" dir="5400000" sy="-100000" algn="bl" rotWithShape="0"/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6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04800" y="404664"/>
            <a:ext cx="8686800" cy="5253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268760"/>
            <a:ext cx="6912768" cy="48113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latin typeface="Century Gothic" pitchFamily="34" charset="0"/>
              </a:rPr>
              <a:t>Za datę wynalezienia druku uznaje się rok 1450. Pierwszymi księgami jakie Gutenberg wydrukował były: Biblia (tzw. Biblia 42-wierszowa, 1455) oraz Księga Wszelkiej Mądrości</a:t>
            </a:r>
            <a:r>
              <a:rPr lang="pl-PL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86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>
                <a:latin typeface="Century Gothic" pitchFamily="34" charset="0"/>
              </a:rPr>
              <a:t>Erazm z Rotterdamu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>
                <a:latin typeface="Century Gothic" pitchFamily="34" charset="0"/>
              </a:rPr>
              <a:t>… a </a:t>
            </a:r>
            <a:r>
              <a:rPr lang="pl-PL" dirty="0">
                <a:latin typeface="Century Gothic" pitchFamily="34" charset="0"/>
              </a:rPr>
              <a:t>właściwie </a:t>
            </a:r>
            <a:r>
              <a:rPr lang="pl-PL" dirty="0" err="1">
                <a:latin typeface="Century Gothic" pitchFamily="34" charset="0"/>
              </a:rPr>
              <a:t>Geert</a:t>
            </a:r>
            <a:r>
              <a:rPr lang="pl-PL" dirty="0">
                <a:latin typeface="Century Gothic" pitchFamily="34" charset="0"/>
              </a:rPr>
              <a:t> </a:t>
            </a:r>
            <a:r>
              <a:rPr lang="pl-PL" dirty="0" err="1">
                <a:latin typeface="Century Gothic" pitchFamily="34" charset="0"/>
              </a:rPr>
              <a:t>Geerts</a:t>
            </a:r>
            <a:r>
              <a:rPr lang="pl-PL" dirty="0">
                <a:latin typeface="Century Gothic" pitchFamily="34" charset="0"/>
              </a:rPr>
              <a:t> urodził się w Rotterdamie. Data jego urodzin nie jest dokładnie znana, niektóre źródła podają, że jest to 28 października 1466, inne 1467 roku. Zmarł 12 lipca 1536 w Bazylei. </a:t>
            </a:r>
            <a:endParaRPr lang="pl-PL" dirty="0" smtClean="0">
              <a:latin typeface="Century Gothic" pitchFamily="34" charset="0"/>
            </a:endParaRPr>
          </a:p>
          <a:p>
            <a:pPr marL="0" indent="0">
              <a:buNone/>
            </a:pPr>
            <a:r>
              <a:rPr lang="pl-PL" dirty="0">
                <a:latin typeface="Century Gothic" pitchFamily="34" charset="0"/>
              </a:rPr>
              <a:t>Był niderlandzkim filozofem, pedagogiem i przede wszystkim jednym z czołowych humanistów renesansu (książę humanistów), pisarz, myśliciel chrześcijański, katolicki duchowny (oskarżony o herezję</a:t>
            </a:r>
            <a:r>
              <a:rPr lang="pl-PL" dirty="0" smtClean="0">
                <a:latin typeface="Century Gothic" pitchFamily="34" charset="0"/>
              </a:rPr>
              <a:t>).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776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http://www.galeria.malarstwa.pl/obrazy/111164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68052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58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Century Gothic" pitchFamily="34" charset="0"/>
              </a:rPr>
              <a:t>życiorys</a:t>
            </a:r>
            <a:endParaRPr lang="pl-PL" sz="4000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>
                <a:latin typeface="Century Gothic" pitchFamily="34" charset="0"/>
              </a:rPr>
              <a:t>Kiedy </a:t>
            </a:r>
            <a:r>
              <a:rPr lang="pl-PL" dirty="0">
                <a:latin typeface="Century Gothic" pitchFamily="34" charset="0"/>
              </a:rPr>
              <a:t>stał się sierotą wstąpił do klasztoru augustianów gdzie był przez pięć lat. Następnie opuścił klasztor i został sekretarzem biskupa. Potem wyjechał do Paryża, a później do Anglii, gdzie zawarł przyjaźń z Tomaszem Morusem oraz Johnem </a:t>
            </a:r>
            <a:r>
              <a:rPr lang="pl-PL" dirty="0" err="1">
                <a:latin typeface="Century Gothic" pitchFamily="34" charset="0"/>
              </a:rPr>
              <a:t>Coletem</a:t>
            </a:r>
            <a:r>
              <a:rPr lang="pl-PL" dirty="0">
                <a:latin typeface="Century Gothic" pitchFamily="34" charset="0"/>
              </a:rPr>
              <a:t>. W 1506 roku uzyskał doktorat z teologii.</a:t>
            </a:r>
          </a:p>
          <a:p>
            <a:pPr marL="0" indent="0">
              <a:buNone/>
            </a:pPr>
            <a:r>
              <a:rPr lang="pl-PL" dirty="0">
                <a:latin typeface="Century Gothic" pitchFamily="34" charset="0"/>
              </a:rPr>
              <a:t>Jednym z jego można by powiedzieć „motto” było zdanie:</a:t>
            </a:r>
          </a:p>
          <a:p>
            <a:pPr marL="0" indent="0">
              <a:buNone/>
            </a:pPr>
            <a:r>
              <a:rPr lang="pl-PL" i="1" dirty="0">
                <a:latin typeface="Century Gothic" pitchFamily="34" charset="0"/>
              </a:rPr>
              <a:t> </a:t>
            </a:r>
            <a:r>
              <a:rPr lang="pl-PL" sz="3000" i="1" u="sng" dirty="0">
                <a:latin typeface="Century Gothic" pitchFamily="34" charset="0"/>
              </a:rPr>
              <a:t>Człowiek z natury jest dobry, zło zaś pochodzi z niewiedzy.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645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6984" y="15488"/>
            <a:ext cx="8686800" cy="1685320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Century Gothic" pitchFamily="34" charset="0"/>
              </a:rPr>
              <a:t>twórczość</a:t>
            </a:r>
            <a:endParaRPr lang="pl-PL" sz="4000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340768"/>
            <a:ext cx="6912768" cy="36004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   Najważniejsza </a:t>
            </a:r>
            <a:r>
              <a:rPr lang="pl-PL" dirty="0">
                <a:latin typeface="Century Gothic" pitchFamily="34" charset="0"/>
              </a:rPr>
              <a:t>rozprawa: Pochwała Głupoty – satyra na ówczesne społeczeństwo. 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   W </a:t>
            </a:r>
            <a:r>
              <a:rPr lang="pl-PL" dirty="0">
                <a:latin typeface="Century Gothic" pitchFamily="34" charset="0"/>
              </a:rPr>
              <a:t>1516 opracował pierwsze greckie wydanie Nowego Testamentu.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   Sprzeciwiał </a:t>
            </a:r>
            <a:r>
              <a:rPr lang="pl-PL" dirty="0">
                <a:latin typeface="Century Gothic" pitchFamily="34" charset="0"/>
              </a:rPr>
              <a:t>się szkole takiej, jaka istniała, zwłaszcza surowemu traktowaniu uczniów przez nauczycieli. Nie podobały mu się również treści i metody nauki szkolnej.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941168"/>
            <a:ext cx="273630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8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1844824"/>
            <a:ext cx="6768752" cy="2520280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/>
              <a:t>Renesans czyli odrodzenie</a:t>
            </a:r>
            <a:br>
              <a:rPr lang="pl-PL" sz="4400" dirty="0" smtClean="0"/>
            </a:br>
            <a:r>
              <a:rPr lang="pl-PL" sz="4400" dirty="0" smtClean="0"/>
              <a:t>oraz twórcy tego okresu</a:t>
            </a: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24003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124744"/>
            <a:ext cx="6912768" cy="44644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>
                <a:latin typeface="Century Gothic" pitchFamily="34" charset="0"/>
              </a:rPr>
              <a:t>Głosił poglądy zbliżone do reformacyjnych. Pragnął wydać własny przekład Nowego Testamentu na łacinę, jednak nie mógł znaleźć wydawcy. Erazm zachęcał osoby świeckie do czytania Pisma Świętego.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5719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1152128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latin typeface="Century Gothic" pitchFamily="34" charset="0"/>
              </a:rPr>
              <a:t>dzieła</a:t>
            </a:r>
            <a:endParaRPr lang="pl-PL" sz="4400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268760"/>
            <a:ext cx="6552728" cy="511256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Podręcznik </a:t>
            </a:r>
            <a:r>
              <a:rPr lang="pl-PL" dirty="0">
                <a:latin typeface="Century Gothic" pitchFamily="34" charset="0"/>
              </a:rPr>
              <a:t>żołnierza </a:t>
            </a:r>
            <a:r>
              <a:rPr lang="pl-PL" dirty="0" smtClean="0">
                <a:latin typeface="Century Gothic" pitchFamily="34" charset="0"/>
              </a:rPr>
              <a:t>Chrystusowego</a:t>
            </a:r>
          </a:p>
          <a:p>
            <a:endParaRPr lang="pl-PL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Pochwała głupoty</a:t>
            </a:r>
          </a:p>
          <a:p>
            <a:endParaRPr lang="pl-PL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O </a:t>
            </a:r>
            <a:r>
              <a:rPr lang="pl-PL" dirty="0">
                <a:latin typeface="Century Gothic" pitchFamily="34" charset="0"/>
              </a:rPr>
              <a:t>wolnej </a:t>
            </a:r>
            <a:r>
              <a:rPr lang="pl-PL" dirty="0" smtClean="0">
                <a:latin typeface="Century Gothic" pitchFamily="34" charset="0"/>
              </a:rPr>
              <a:t>woli</a:t>
            </a:r>
          </a:p>
          <a:p>
            <a:endParaRPr lang="pl-PL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Księgi </a:t>
            </a:r>
            <a:r>
              <a:rPr lang="pl-PL" dirty="0">
                <a:latin typeface="Century Gothic" pitchFamily="34" charset="0"/>
              </a:rPr>
              <a:t>które zowią </a:t>
            </a:r>
            <a:r>
              <a:rPr lang="pl-PL" dirty="0" smtClean="0">
                <a:latin typeface="Century Gothic" pitchFamily="34" charset="0"/>
              </a:rPr>
              <a:t>język</a:t>
            </a:r>
          </a:p>
          <a:p>
            <a:endParaRPr lang="pl-PL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O </a:t>
            </a:r>
            <a:r>
              <a:rPr lang="pl-PL" dirty="0">
                <a:latin typeface="Century Gothic" pitchFamily="34" charset="0"/>
              </a:rPr>
              <a:t>sposobie </a:t>
            </a:r>
            <a:r>
              <a:rPr lang="pl-PL" dirty="0" smtClean="0">
                <a:latin typeface="Century Gothic" pitchFamily="34" charset="0"/>
              </a:rPr>
              <a:t>studiów</a:t>
            </a:r>
          </a:p>
          <a:p>
            <a:endParaRPr lang="pl-PL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Rozmówki </a:t>
            </a:r>
            <a:r>
              <a:rPr lang="pl-PL" dirty="0">
                <a:latin typeface="Century Gothic" pitchFamily="34" charset="0"/>
              </a:rPr>
              <a:t>dla </a:t>
            </a:r>
            <a:r>
              <a:rPr lang="pl-PL" dirty="0" smtClean="0">
                <a:latin typeface="Century Gothic" pitchFamily="34" charset="0"/>
              </a:rPr>
              <a:t>dzieci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 descr="http://www.gnosis.art.pl/iluminatornia/sztuka_o_inspiracji/hans_holbein_ml/hans_holbein_ml_erazm_15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2592288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3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8758808" cy="864096"/>
          </a:xfrm>
        </p:spPr>
        <p:txBody>
          <a:bodyPr>
            <a:normAutofit/>
          </a:bodyPr>
          <a:lstStyle/>
          <a:p>
            <a:r>
              <a:rPr lang="pl-PL" sz="2000" dirty="0" smtClean="0">
                <a:latin typeface="Century Gothic" pitchFamily="34" charset="0"/>
              </a:rPr>
              <a:t>Tu się nic nie dzieje…</a:t>
            </a:r>
            <a:br>
              <a:rPr lang="pl-PL" sz="2000" dirty="0" smtClean="0">
                <a:latin typeface="Century Gothic" pitchFamily="34" charset="0"/>
              </a:rPr>
            </a:br>
            <a:r>
              <a:rPr lang="pl-PL" sz="2000" dirty="0" smtClean="0">
                <a:latin typeface="Century Gothic" pitchFamily="34" charset="0"/>
              </a:rPr>
              <a:t>no dalej, idź już ;-; !</a:t>
            </a:r>
            <a:endParaRPr lang="pl-PL" sz="2000" dirty="0">
              <a:latin typeface="Century Gothic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2933700" cy="3286125"/>
          </a:xfrm>
        </p:spPr>
      </p:pic>
    </p:spTree>
    <p:extLst>
      <p:ext uri="{BB962C8B-B14F-4D97-AF65-F5344CB8AC3E}">
        <p14:creationId xmlns:p14="http://schemas.microsoft.com/office/powerpoint/2010/main" val="34330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Century Gothic" pitchFamily="34" charset="0"/>
              </a:rPr>
              <a:t>Leonardo (di ser) da </a:t>
            </a:r>
            <a:r>
              <a:rPr lang="pl-PL" sz="3200" dirty="0" err="1" smtClean="0">
                <a:latin typeface="Century Gothic" pitchFamily="34" charset="0"/>
              </a:rPr>
              <a:t>vinci</a:t>
            </a:r>
            <a:endParaRPr lang="pl-PL" sz="3200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>
                <a:latin typeface="Century Gothic" pitchFamily="34" charset="0"/>
              </a:rPr>
              <a:t>Urodzony 15 kwietnia </a:t>
            </a:r>
            <a:r>
              <a:rPr lang="pl-PL" dirty="0">
                <a:latin typeface="Century Gothic" pitchFamily="34" charset="0"/>
              </a:rPr>
              <a:t>1452 roku </a:t>
            </a:r>
            <a:r>
              <a:rPr lang="pl-PL" dirty="0" smtClean="0">
                <a:latin typeface="Century Gothic" pitchFamily="34" charset="0"/>
              </a:rPr>
              <a:t>Vinci (opisywany </a:t>
            </a:r>
            <a:r>
              <a:rPr lang="pl-PL" dirty="0">
                <a:latin typeface="Century Gothic" pitchFamily="34" charset="0"/>
              </a:rPr>
              <a:t>jako archetyp „człowieka renesansu</a:t>
            </a:r>
            <a:r>
              <a:rPr lang="pl-PL" dirty="0" smtClean="0">
                <a:latin typeface="Century Gothic" pitchFamily="34" charset="0"/>
              </a:rPr>
              <a:t>”). Człowiek, który zasłyną swoją wszechstronnością. Odznaczał się niesamowitą kreatywnością oraz ciekowością, która poprowadziła go do wielu odkryć. </a:t>
            </a:r>
          </a:p>
        </p:txBody>
      </p:sp>
    </p:spTree>
    <p:extLst>
      <p:ext uri="{BB962C8B-B14F-4D97-AF65-F5344CB8AC3E}">
        <p14:creationId xmlns:p14="http://schemas.microsoft.com/office/powerpoint/2010/main" val="4070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838200"/>
          </a:xfrm>
        </p:spPr>
        <p:txBody>
          <a:bodyPr/>
          <a:lstStyle/>
          <a:p>
            <a:pPr algn="ctr"/>
            <a:r>
              <a:rPr lang="pl-PL" dirty="0" smtClean="0">
                <a:latin typeface="Century Gothic" pitchFamily="34" charset="0"/>
              </a:rPr>
              <a:t>Był:</a:t>
            </a:r>
            <a:endParaRPr lang="pl-PL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362548"/>
            <a:ext cx="3384376" cy="53038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malarzem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architektem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filozofem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muzykiem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pisarzem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odkrywcą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matematykiem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mechanikiem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anatomem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wynalazcą</a:t>
            </a:r>
          </a:p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geologiem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95242"/>
            <a:ext cx="36004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0412" y="1108123"/>
            <a:ext cx="6912768" cy="10801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2800" dirty="0" smtClean="0">
                <a:latin typeface="Century Gothic" pitchFamily="34" charset="0"/>
              </a:rPr>
              <a:t>Najbardziej zasłyną jako malarz, dzięki </a:t>
            </a:r>
            <a:r>
              <a:rPr lang="pl-PL" sz="2800" dirty="0">
                <a:latin typeface="Century Gothic" pitchFamily="34" charset="0"/>
              </a:rPr>
              <a:t>o</a:t>
            </a:r>
            <a:r>
              <a:rPr lang="pl-PL" sz="2800" dirty="0" smtClean="0">
                <a:latin typeface="Century Gothic" pitchFamily="34" charset="0"/>
              </a:rPr>
              <a:t>brazom  „Mona Lisa” oraz „Ostatnia Wieczerza”. Zmarł w 1519r. (jako 57-latek).</a:t>
            </a:r>
            <a:endParaRPr lang="pl-PL" sz="2800" dirty="0">
              <a:latin typeface="Century Gothic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04864"/>
            <a:ext cx="691276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5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458513" cy="6048672"/>
          </a:xfrm>
        </p:spPr>
      </p:pic>
    </p:spTree>
    <p:extLst>
      <p:ext uri="{BB962C8B-B14F-4D97-AF65-F5344CB8AC3E}">
        <p14:creationId xmlns:p14="http://schemas.microsoft.com/office/powerpoint/2010/main" val="27467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57200"/>
            <a:ext cx="6912768" cy="838200"/>
          </a:xfrm>
        </p:spPr>
        <p:txBody>
          <a:bodyPr>
            <a:noAutofit/>
          </a:bodyPr>
          <a:lstStyle/>
          <a:p>
            <a:pPr algn="ctr"/>
            <a:r>
              <a:rPr lang="pl-PL" sz="2000" dirty="0" smtClean="0">
                <a:latin typeface="Century Gothic" pitchFamily="34" charset="0"/>
              </a:rPr>
              <a:t>Leonardo </a:t>
            </a:r>
            <a:r>
              <a:rPr lang="pl-PL" sz="2000" dirty="0">
                <a:latin typeface="Century Gothic" pitchFamily="34" charset="0"/>
              </a:rPr>
              <a:t>Da Vinci żył w XV. Wyprzedził jednak swoją epokę o ok. 400 lat.</a:t>
            </a:r>
            <a:br>
              <a:rPr lang="pl-PL" sz="2000" dirty="0">
                <a:latin typeface="Century Gothic" pitchFamily="34" charset="0"/>
              </a:rPr>
            </a:br>
            <a:endParaRPr lang="pl-PL" sz="2000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052736"/>
            <a:ext cx="6984776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200" dirty="0"/>
          </a:p>
          <a:p>
            <a:pPr marL="0" indent="0" algn="just">
              <a:buNone/>
            </a:pPr>
            <a:r>
              <a:rPr lang="pl-PL" sz="1200" i="1" dirty="0" smtClean="0"/>
              <a:t> </a:t>
            </a:r>
            <a:r>
              <a:rPr lang="pl-PL" sz="1400" dirty="0">
                <a:latin typeface="Century Gothic" pitchFamily="34" charset="0"/>
              </a:rPr>
              <a:t>Ponad 40 lat PRZED URODZENIEM M. KOPERNIKA ! zanotował </a:t>
            </a:r>
            <a:r>
              <a:rPr lang="pl-PL" sz="1400" dirty="0" smtClean="0">
                <a:latin typeface="Century Gothic" pitchFamily="34" charset="0"/>
              </a:rPr>
              <a:t> "</a:t>
            </a:r>
            <a:r>
              <a:rPr lang="pl-PL" sz="1400" dirty="0">
                <a:latin typeface="Century Gothic" pitchFamily="34" charset="0"/>
              </a:rPr>
              <a:t>Słońce się nie porusza"</a:t>
            </a:r>
          </a:p>
          <a:p>
            <a:pPr algn="just"/>
            <a:endParaRPr lang="pl-PL" sz="1400" dirty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pl-PL" sz="1400" dirty="0" smtClean="0">
                <a:latin typeface="Century Gothic" pitchFamily="34" charset="0"/>
              </a:rPr>
              <a:t> 60 </a:t>
            </a:r>
            <a:r>
              <a:rPr lang="pl-PL" sz="1400" dirty="0">
                <a:latin typeface="Century Gothic" pitchFamily="34" charset="0"/>
              </a:rPr>
              <a:t>lat przed Galileuszem (twórcą pierwszego teleskopu) twierdził, iż za pomocą "wielkiego szkła powiększającego" da się badać powierzchnie księżyca oraz innych ciał niebieskich.</a:t>
            </a:r>
          </a:p>
          <a:p>
            <a:pPr algn="just"/>
            <a:endParaRPr lang="pl-PL" sz="1400" dirty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pl-PL" sz="1400" dirty="0" smtClean="0">
                <a:latin typeface="Century Gothic" pitchFamily="34" charset="0"/>
              </a:rPr>
              <a:t> 200 </a:t>
            </a:r>
            <a:r>
              <a:rPr lang="pl-PL" sz="1400" dirty="0">
                <a:latin typeface="Century Gothic" pitchFamily="34" charset="0"/>
              </a:rPr>
              <a:t>lat przed Newtonem - wyprzedając teorie grawitacji napisał "ciężar, który nie znajduje oporu , spadnie w dół najkrótszą drogą". W innym miejscu dodał, że "cała Ziemia musiała przybrać kształt kuli".</a:t>
            </a:r>
          </a:p>
          <a:p>
            <a:pPr algn="just"/>
            <a:endParaRPr lang="pl-PL" sz="1400" dirty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pl-PL" sz="1400" dirty="0">
                <a:latin typeface="Century Gothic" pitchFamily="34" charset="0"/>
              </a:rPr>
              <a:t> </a:t>
            </a:r>
            <a:r>
              <a:rPr lang="pl-PL" sz="1400" dirty="0" smtClean="0">
                <a:latin typeface="Century Gothic" pitchFamily="34" charset="0"/>
              </a:rPr>
              <a:t>400 </a:t>
            </a:r>
            <a:r>
              <a:rPr lang="pl-PL" sz="1400" dirty="0">
                <a:latin typeface="Century Gothic" pitchFamily="34" charset="0"/>
              </a:rPr>
              <a:t>lat przed Darwinem - zaliczył człowieka do tej samej kategorii co małpy.</a:t>
            </a:r>
          </a:p>
          <a:p>
            <a:pPr marL="0" indent="0" algn="just">
              <a:buNone/>
            </a:pPr>
            <a:endParaRPr lang="pl-PL" sz="1400" dirty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pl-PL" sz="1400" dirty="0" smtClean="0">
                <a:latin typeface="Century Gothic" pitchFamily="34" charset="0"/>
              </a:rPr>
              <a:t> Leonardo </a:t>
            </a:r>
            <a:r>
              <a:rPr lang="pl-PL" sz="1400" dirty="0">
                <a:latin typeface="Century Gothic" pitchFamily="34" charset="0"/>
              </a:rPr>
              <a:t>był wegetarianinem, co było dość niespotykane w XV wieku. Kochał zwierzęta do tego stopnia, że czasem kupował na targu zwierzę w klatce, po to tylko, żeby je potem wypuścić na wolność.</a:t>
            </a:r>
          </a:p>
          <a:p>
            <a:pPr marL="0" indent="0" algn="just">
              <a:buNone/>
            </a:pPr>
            <a:endParaRPr lang="pl-PL" sz="1400" dirty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pl-PL" sz="1400" dirty="0" smtClean="0">
                <a:latin typeface="Century Gothic" pitchFamily="34" charset="0"/>
              </a:rPr>
              <a:t> Leonardo </a:t>
            </a:r>
            <a:r>
              <a:rPr lang="pl-PL" sz="1400" dirty="0">
                <a:latin typeface="Century Gothic" pitchFamily="34" charset="0"/>
              </a:rPr>
              <a:t>miał w sumie 17 przyrodnich braci i sióstr z małżeństw swoich rodziców. Sam był jedynym wspólnym dzieckiem Ser </a:t>
            </a:r>
            <a:r>
              <a:rPr lang="pl-PL" sz="1400" dirty="0" err="1">
                <a:latin typeface="Century Gothic" pitchFamily="34" charset="0"/>
              </a:rPr>
              <a:t>Piero</a:t>
            </a:r>
            <a:r>
              <a:rPr lang="pl-PL" sz="1400" dirty="0">
                <a:latin typeface="Century Gothic" pitchFamily="34" charset="0"/>
              </a:rPr>
              <a:t> da Vinci i </a:t>
            </a:r>
            <a:r>
              <a:rPr lang="pl-PL" sz="1400" dirty="0" err="1">
                <a:latin typeface="Century Gothic" pitchFamily="34" charset="0"/>
              </a:rPr>
              <a:t>Cateriny</a:t>
            </a:r>
            <a:r>
              <a:rPr lang="pl-PL" sz="1400" dirty="0">
                <a:latin typeface="Century Gothic" pitchFamily="34" charset="0"/>
              </a:rPr>
              <a:t>.</a:t>
            </a:r>
          </a:p>
          <a:p>
            <a:pPr algn="just"/>
            <a:endParaRPr lang="pl-PL" sz="1400" dirty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pl-PL" sz="1400" dirty="0" smtClean="0">
                <a:latin typeface="Century Gothic" pitchFamily="34" charset="0"/>
              </a:rPr>
              <a:t> Jego </a:t>
            </a:r>
            <a:r>
              <a:rPr lang="pl-PL" sz="1400" dirty="0">
                <a:latin typeface="Century Gothic" pitchFamily="34" charset="0"/>
              </a:rPr>
              <a:t>iloraz inteligencji szacowany jest w zakresie 200 - 250.</a:t>
            </a: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43523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57200"/>
            <a:ext cx="6912768" cy="838200"/>
          </a:xfrm>
        </p:spPr>
        <p:txBody>
          <a:bodyPr/>
          <a:lstStyle/>
          <a:p>
            <a:pPr algn="ctr"/>
            <a:r>
              <a:rPr lang="pl-PL" dirty="0" smtClean="0">
                <a:latin typeface="Century Gothic" pitchFamily="34" charset="0"/>
              </a:rPr>
              <a:t>Niccolo Machiavelli</a:t>
            </a:r>
            <a:endParaRPr lang="pl-PL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/>
          </a:bodyPr>
          <a:lstStyle/>
          <a:p>
            <a:endParaRPr lang="pl-PL" dirty="0">
              <a:latin typeface="Century Gothic" pitchFamily="34" charset="0"/>
            </a:endParaRPr>
          </a:p>
        </p:txBody>
      </p:sp>
      <p:pic>
        <p:nvPicPr>
          <p:cNvPr id="1026" name="Picture 2" descr="http://upload.wikimedia.org/wikipedia/commons/2/27/Santi_di_Tito_-_Niccolo_Machiavelli%27s_portrait_head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4143375" cy="511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9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457200"/>
            <a:ext cx="6912768" cy="838200"/>
          </a:xfrm>
        </p:spPr>
        <p:txBody>
          <a:bodyPr/>
          <a:lstStyle/>
          <a:p>
            <a:pPr algn="ctr"/>
            <a:r>
              <a:rPr lang="pl-PL" dirty="0" smtClean="0">
                <a:latin typeface="Century Gothic" pitchFamily="34" charset="0"/>
              </a:rPr>
              <a:t>Biografia</a:t>
            </a:r>
            <a:endParaRPr lang="pl-PL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dirty="0" err="1">
                <a:latin typeface="Century Gothic" pitchFamily="34" charset="0"/>
              </a:rPr>
              <a:t>Niccolò</a:t>
            </a:r>
            <a:r>
              <a:rPr lang="pl-PL" dirty="0">
                <a:latin typeface="Century Gothic" pitchFamily="34" charset="0"/>
              </a:rPr>
              <a:t> di Bernardo dei Machiavelli urodził się 3 maja 1469 roku we Florencji.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Był prawnikiem, filozofem, pisarzem społecznym i politycznym oraz historykiem.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Napisał traktat o sprawowaniu władzy pt. Książę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Opisywał funkcjonowanie zarówno republik jak i królestw.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Choć przez całe życie koncentrował się na robieniu kariery politycznej, 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nie zdołał zaspokoić swoich ambicji i ostatecznie musiał uznać swoją porażkę. 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To paradoks zważywszy na fakt, że Książę, który przyniósł mu nieśmiertelną sławę, 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jest poradnikiem sprawowania władzy. Ale stało się tak być może dlatego, 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że w życiu Machiavelli nie stosował się do opisanej przez siebie zasady, </a:t>
            </a:r>
          </a:p>
          <a:p>
            <a:pPr marL="0" indent="0" algn="just">
              <a:buNone/>
            </a:pPr>
            <a:r>
              <a:rPr lang="pl-PL" dirty="0">
                <a:latin typeface="Century Gothic" pitchFamily="34" charset="0"/>
              </a:rPr>
              <a:t>iż w działaniu cel uświęca środki.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02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1166018"/>
            <a:ext cx="6912768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 tej prezentacji chcielibyśmy omówić najważniejszych twórców tego okresu takich jak:</a:t>
            </a: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</a:pPr>
            <a:r>
              <a:rPr lang="pl-PL" dirty="0" smtClean="0"/>
              <a:t>Mikołaj Kopernik</a:t>
            </a: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</a:pPr>
            <a:r>
              <a:rPr lang="pl-PL" dirty="0" smtClean="0"/>
              <a:t>Jan Gutenberg</a:t>
            </a: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</a:pPr>
            <a:r>
              <a:rPr lang="pl-PL" dirty="0" smtClean="0"/>
              <a:t>Erazm z Rotterdam</a:t>
            </a: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</a:pPr>
            <a:r>
              <a:rPr lang="pl-PL" dirty="0" smtClean="0"/>
              <a:t>Leonardo Da Vinci</a:t>
            </a:r>
          </a:p>
          <a:p>
            <a:pPr>
              <a:buClr>
                <a:srgbClr val="FF0000"/>
              </a:buClr>
              <a:buSzPct val="75000"/>
              <a:buFont typeface="Wingdings" panose="05000000000000000000" pitchFamily="2" charset="2"/>
              <a:buChar char="v"/>
            </a:pPr>
            <a:r>
              <a:rPr lang="pl-PL" dirty="0" smtClean="0"/>
              <a:t>Niccolo Machiavelli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4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1043608" y="188640"/>
            <a:ext cx="6984776" cy="7200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052736"/>
            <a:ext cx="6912768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W 1559 jego pisma znalazły się na kościelnym indeksie ksiąg zakazanych. </a:t>
            </a:r>
          </a:p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Słowo "polityka" używał w sensie trochę węższym niż rzecz się ma w powszechnym użyciu. </a:t>
            </a:r>
          </a:p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Polityka w jego mniemaniu dotyczyła bezpieczeństwa zewnętrznego, pokoju wewnętrznego, stabilności i poziomu zamożności. </a:t>
            </a:r>
          </a:p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Głównymi opozycjonistami wobec poglądów Machiavellego byli XVII-wieczni hiszpańscy katolicy. </a:t>
            </a:r>
          </a:p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Powodem krytyki było uznawanie przez twórcę "Księcia" wartości politycznych jako niezależnych, </a:t>
            </a:r>
          </a:p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w niektórych przypadkach nawet nadrzędnych nad religijnymi.</a:t>
            </a:r>
          </a:p>
          <a:p>
            <a:pPr marL="0" indent="0">
              <a:buNone/>
            </a:pPr>
            <a:r>
              <a:rPr lang="pl-PL" sz="2100" dirty="0">
                <a:latin typeface="Century Gothic" pitchFamily="34" charset="0"/>
              </a:rPr>
              <a:t>Zmarł 21 czerwca 1527 w  Florencji</a:t>
            </a:r>
            <a:r>
              <a:rPr lang="pl-PL" sz="2100" dirty="0" smtClean="0">
                <a:latin typeface="Century Gothic" pitchFamily="34" charset="0"/>
              </a:rPr>
              <a:t>.</a:t>
            </a:r>
          </a:p>
          <a:p>
            <a:endParaRPr lang="pl-PL" sz="21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348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052736"/>
            <a:ext cx="6912768" cy="4176464"/>
          </a:xfrm>
        </p:spPr>
        <p:txBody>
          <a:bodyPr/>
          <a:lstStyle/>
          <a:p>
            <a:endParaRPr lang="pl-PL" dirty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pl-PL" sz="2400" dirty="0">
                <a:latin typeface="Century Gothic" pitchFamily="34" charset="0"/>
              </a:rPr>
              <a:t>Niccolo Machiavelli 21 czerwca 1527: </a:t>
            </a:r>
            <a:endParaRPr lang="pl-PL" sz="2400" dirty="0" smtClean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pl-PL" sz="2400" dirty="0" smtClean="0">
                <a:latin typeface="Century Gothic" pitchFamily="34" charset="0"/>
              </a:rPr>
              <a:t>'</a:t>
            </a:r>
            <a:r>
              <a:rPr lang="pl-PL" sz="2400" dirty="0">
                <a:latin typeface="Century Gothic" pitchFamily="34" charset="0"/>
              </a:rPr>
              <a:t>'Chcę iść do piekła, nie do nieba. W piekle będę miał towarzystwo papieży, </a:t>
            </a:r>
          </a:p>
          <a:p>
            <a:pPr marL="0" indent="0" algn="ctr">
              <a:buNone/>
            </a:pPr>
            <a:r>
              <a:rPr lang="pl-PL" sz="2400" dirty="0">
                <a:latin typeface="Century Gothic" pitchFamily="34" charset="0"/>
              </a:rPr>
              <a:t>królów i książąt, a w niebie są sami żebracy, mnisi, pustelnicy i apostołowie.''</a:t>
            </a:r>
          </a:p>
        </p:txBody>
      </p:sp>
    </p:spTree>
    <p:extLst>
      <p:ext uri="{BB962C8B-B14F-4D97-AF65-F5344CB8AC3E}">
        <p14:creationId xmlns:p14="http://schemas.microsoft.com/office/powerpoint/2010/main" val="40464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Century Gothic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94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4664"/>
            <a:ext cx="5276726" cy="604867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98" y="4470501"/>
            <a:ext cx="2078702" cy="2420888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55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latin typeface="Century Gothic" pitchFamily="34" charset="0"/>
              </a:rPr>
              <a:t>Mikołaj Kopernik</a:t>
            </a:r>
            <a:endParaRPr lang="pl-PL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1554162"/>
            <a:ext cx="6768752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pl-PL" dirty="0" smtClean="0">
                <a:latin typeface="Century Gothic" pitchFamily="34" charset="0"/>
              </a:rPr>
              <a:t>urodził </a:t>
            </a:r>
            <a:r>
              <a:rPr lang="pl-PL" dirty="0">
                <a:latin typeface="Century Gothic" pitchFamily="34" charset="0"/>
              </a:rPr>
              <a:t>się 19 lutego 1473 r. w </a:t>
            </a:r>
            <a:r>
              <a:rPr lang="pl-PL" dirty="0" smtClean="0">
                <a:latin typeface="Century Gothic" pitchFamily="34" charset="0"/>
              </a:rPr>
              <a:t>Toruniu.</a:t>
            </a:r>
            <a:endParaRPr lang="pl-PL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Century Gothic" pitchFamily="34" charset="0"/>
              </a:rPr>
              <a:t>p</a:t>
            </a:r>
            <a:r>
              <a:rPr lang="pl-PL" dirty="0" smtClean="0">
                <a:latin typeface="Century Gothic" pitchFamily="34" charset="0"/>
              </a:rPr>
              <a:t>o raz </a:t>
            </a:r>
            <a:r>
              <a:rPr lang="pl-PL" dirty="0">
                <a:latin typeface="Century Gothic" pitchFamily="34" charset="0"/>
              </a:rPr>
              <a:t>pierwszy w Rzymie </a:t>
            </a:r>
            <a:r>
              <a:rPr lang="pl-PL" dirty="0" smtClean="0">
                <a:latin typeface="Century Gothic" pitchFamily="34" charset="0"/>
              </a:rPr>
              <a:t>wygłosił </a:t>
            </a:r>
            <a:r>
              <a:rPr lang="pl-PL" dirty="0">
                <a:latin typeface="Century Gothic" pitchFamily="34" charset="0"/>
              </a:rPr>
              <a:t>szereg wykładów, w których ujawnił swoją teorię heliocentryczną.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Century Gothic" pitchFamily="34" charset="0"/>
              </a:rPr>
              <a:t>d</a:t>
            </a:r>
            <a:r>
              <a:rPr lang="pl-PL" dirty="0" smtClean="0">
                <a:latin typeface="Century Gothic" pitchFamily="34" charset="0"/>
              </a:rPr>
              <a:t>nia </a:t>
            </a:r>
            <a:r>
              <a:rPr lang="pl-PL" dirty="0">
                <a:latin typeface="Century Gothic" pitchFamily="34" charset="0"/>
              </a:rPr>
              <a:t>24 maja 1543 r., w dniu swej śmierci, otrzymał pierwszy egzemplarz swego dzieła "O obrotach sfer niebieskich".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Century Gothic" pitchFamily="34" charset="0"/>
              </a:rPr>
              <a:t>j</a:t>
            </a:r>
            <a:r>
              <a:rPr lang="pl-PL" dirty="0" smtClean="0">
                <a:latin typeface="Century Gothic" pitchFamily="34" charset="0"/>
              </a:rPr>
              <a:t>ego </a:t>
            </a:r>
            <a:r>
              <a:rPr lang="pl-PL" dirty="0">
                <a:latin typeface="Century Gothic" pitchFamily="34" charset="0"/>
              </a:rPr>
              <a:t>dzieło wstrząsnęło światem nauki, a nawet znalazło się na liście Ksiąg Zakazanych, jako głoszące nauki heretyckie.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54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-315416"/>
            <a:ext cx="6912768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dirty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pl-PL" sz="4000" dirty="0" smtClean="0">
                <a:effectLst>
                  <a:reflection stA="45000" endPos="65000" dir="5400000" sy="-100000" algn="bl" rotWithShape="0"/>
                </a:effectLst>
                <a:latin typeface="Century Gothic" pitchFamily="34" charset="0"/>
              </a:rPr>
              <a:t>Jedną z jego teorii było </a:t>
            </a:r>
          </a:p>
          <a:p>
            <a:pPr marL="0" indent="0" algn="ctr">
              <a:buNone/>
            </a:pPr>
            <a:endParaRPr lang="pl-PL" sz="2800" i="1" u="sng" dirty="0" smtClean="0">
              <a:effectLst>
                <a:reflection stA="45000" endPos="65000" dir="5400000" sy="-100000" algn="bl" rotWithShape="0"/>
              </a:effectLst>
              <a:latin typeface="Century Gothic" pitchFamily="34" charset="0"/>
            </a:endParaRPr>
          </a:p>
          <a:p>
            <a:pPr marL="0" indent="0" algn="ctr">
              <a:buNone/>
            </a:pPr>
            <a:endParaRPr lang="pl-PL" sz="2800" i="1" u="sng" dirty="0" smtClean="0">
              <a:effectLst>
                <a:reflection stA="45000" endPos="65000" dir="5400000" sy="-100000" algn="bl" rotWithShape="0"/>
              </a:effectLst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pl-PL" sz="2800" i="1" u="sng" dirty="0" smtClean="0">
                <a:latin typeface="Century Gothic" pitchFamily="34" charset="0"/>
              </a:rPr>
              <a:t>De </a:t>
            </a:r>
            <a:r>
              <a:rPr lang="pl-PL" sz="2800" i="1" u="sng" dirty="0" err="1">
                <a:latin typeface="Century Gothic" pitchFamily="34" charset="0"/>
              </a:rPr>
              <a:t>revolutionibus</a:t>
            </a:r>
            <a:r>
              <a:rPr lang="pl-PL" sz="2800" i="1" u="sng" dirty="0">
                <a:latin typeface="Century Gothic" pitchFamily="34" charset="0"/>
              </a:rPr>
              <a:t> </a:t>
            </a:r>
            <a:r>
              <a:rPr lang="pl-PL" sz="2800" i="1" u="sng" dirty="0" err="1">
                <a:latin typeface="Century Gothic" pitchFamily="34" charset="0"/>
              </a:rPr>
              <a:t>orbium</a:t>
            </a:r>
            <a:r>
              <a:rPr lang="pl-PL" sz="2800" i="1" u="sng" dirty="0">
                <a:latin typeface="Century Gothic" pitchFamily="34" charset="0"/>
              </a:rPr>
              <a:t> </a:t>
            </a:r>
            <a:r>
              <a:rPr lang="pl-PL" sz="2800" i="1" u="sng" dirty="0" err="1" smtClean="0">
                <a:latin typeface="Century Gothic" pitchFamily="34" charset="0"/>
              </a:rPr>
              <a:t>coelestium</a:t>
            </a:r>
            <a:endParaRPr lang="pl-PL" sz="2800" i="1" u="sng" dirty="0" smtClean="0"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pl-PL" sz="2800" i="1" dirty="0" smtClean="0">
                <a:latin typeface="Century Gothic" pitchFamily="34" charset="0"/>
              </a:rPr>
              <a:t>  </a:t>
            </a:r>
            <a:r>
              <a:rPr lang="pl-PL" sz="2800" dirty="0" smtClean="0">
                <a:latin typeface="Century Gothic" pitchFamily="34" charset="0"/>
              </a:rPr>
              <a:t>czyli </a:t>
            </a:r>
            <a:r>
              <a:rPr lang="pl-PL" sz="2800" i="1" dirty="0" smtClean="0">
                <a:latin typeface="Century Gothic" pitchFamily="34" charset="0"/>
              </a:rPr>
              <a:t>„O obrotach sfer niebieskich” </a:t>
            </a:r>
            <a:r>
              <a:rPr lang="pl-PL" sz="2800" dirty="0" smtClean="0">
                <a:latin typeface="Century Gothic" pitchFamily="34" charset="0"/>
              </a:rPr>
              <a:t>- </a:t>
            </a:r>
            <a:r>
              <a:rPr lang="pl-PL" sz="2800" dirty="0">
                <a:latin typeface="Century Gothic" pitchFamily="34" charset="0"/>
              </a:rPr>
              <a:t>zawiera wykład heliocentrycznej i </a:t>
            </a:r>
            <a:r>
              <a:rPr lang="pl-PL" sz="2800" dirty="0" err="1">
                <a:latin typeface="Century Gothic" pitchFamily="34" charset="0"/>
              </a:rPr>
              <a:t>heliostatycznej</a:t>
            </a:r>
            <a:r>
              <a:rPr lang="pl-PL" sz="2800" dirty="0">
                <a:latin typeface="Century Gothic" pitchFamily="34" charset="0"/>
              </a:rPr>
              <a:t> budowy wszechświata. </a:t>
            </a:r>
          </a:p>
          <a:p>
            <a:pPr marL="0" indent="0" algn="ctr">
              <a:buNone/>
            </a:pPr>
            <a:r>
              <a:rPr lang="pl-PL" sz="2800" dirty="0">
                <a:latin typeface="Century Gothic" pitchFamily="34" charset="0"/>
              </a:rPr>
              <a:t>Na owe czasy stanowiło przewrót w nauce i ówczesnym światopoglądzie</a:t>
            </a:r>
            <a:r>
              <a:rPr lang="pl-PL" sz="4000" dirty="0"/>
              <a:t>.</a:t>
            </a:r>
          </a:p>
          <a:p>
            <a:pPr marL="0" indent="0">
              <a:buNone/>
            </a:pPr>
            <a:endParaRPr lang="pl-PL" dirty="0">
              <a:latin typeface="AR C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http://www.umk.pl/uczelnia/patron/CR-p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3"/>
            <a:ext cx="4176464" cy="606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3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840760" cy="1152128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Century Gothic" pitchFamily="34" charset="0"/>
              </a:rPr>
              <a:t>Założenia teorii</a:t>
            </a:r>
            <a:r>
              <a:rPr lang="pl-PL" sz="4000" dirty="0">
                <a:latin typeface="Century Gothic" pitchFamily="34" charset="0"/>
              </a:rPr>
              <a:t> </a:t>
            </a:r>
            <a:r>
              <a:rPr lang="pl-PL" sz="2400" dirty="0">
                <a:latin typeface="Century Gothic" pitchFamily="34" charset="0"/>
              </a:rPr>
              <a:t>heliocentrycznej</a:t>
            </a:r>
            <a:r>
              <a:rPr lang="pl-PL" sz="4000" dirty="0">
                <a:latin typeface="Century Gothic" pitchFamily="34" charset="0"/>
              </a:rPr>
              <a:t>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484785"/>
            <a:ext cx="6912768" cy="36003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pl-PL" sz="1800" dirty="0" smtClean="0">
                <a:latin typeface="Century Gothic" pitchFamily="34" charset="0"/>
              </a:rPr>
              <a:t>planety poruszają się ruchem jednostajnym po okręgach wokół Słońca</a:t>
            </a:r>
          </a:p>
          <a:p>
            <a:endParaRPr lang="pl-PL" sz="18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1800" dirty="0" smtClean="0">
                <a:latin typeface="Century Gothic" pitchFamily="34" charset="0"/>
              </a:rPr>
              <a:t>Ziemia </a:t>
            </a:r>
            <a:r>
              <a:rPr lang="pl-PL" sz="1800" dirty="0">
                <a:latin typeface="Century Gothic" pitchFamily="34" charset="0"/>
              </a:rPr>
              <a:t>również obiega Słońce i jest jedną z </a:t>
            </a:r>
            <a:r>
              <a:rPr lang="pl-PL" sz="1800" dirty="0" smtClean="0">
                <a:latin typeface="Century Gothic" pitchFamily="34" charset="0"/>
              </a:rPr>
              <a:t>planet</a:t>
            </a:r>
          </a:p>
          <a:p>
            <a:endParaRPr lang="pl-PL" sz="18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1800" dirty="0" smtClean="0">
                <a:latin typeface="Century Gothic" pitchFamily="34" charset="0"/>
              </a:rPr>
              <a:t>Słońce </a:t>
            </a:r>
            <a:r>
              <a:rPr lang="pl-PL" sz="1800" dirty="0">
                <a:latin typeface="Century Gothic" pitchFamily="34" charset="0"/>
              </a:rPr>
              <a:t>jest nieruchome i znajduje się w środku </a:t>
            </a:r>
            <a:r>
              <a:rPr lang="pl-PL" sz="1800" dirty="0" smtClean="0">
                <a:latin typeface="Century Gothic" pitchFamily="34" charset="0"/>
              </a:rPr>
              <a:t>wszechświata</a:t>
            </a:r>
          </a:p>
          <a:p>
            <a:endParaRPr lang="pl-PL" sz="18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1800" dirty="0" smtClean="0">
                <a:latin typeface="Century Gothic" pitchFamily="34" charset="0"/>
              </a:rPr>
              <a:t>ruch </a:t>
            </a:r>
            <a:r>
              <a:rPr lang="pl-PL" sz="1800" dirty="0">
                <a:latin typeface="Century Gothic" pitchFamily="34" charset="0"/>
              </a:rPr>
              <a:t>rzeczywisty wokół Ziemi wykonuje tylko </a:t>
            </a:r>
            <a:r>
              <a:rPr lang="pl-PL" sz="1800" dirty="0" smtClean="0">
                <a:latin typeface="Century Gothic" pitchFamily="34" charset="0"/>
              </a:rPr>
              <a:t>Księżyc</a:t>
            </a:r>
          </a:p>
          <a:p>
            <a:endParaRPr lang="pl-PL" sz="1800" dirty="0">
              <a:latin typeface="Century Gothic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1800" dirty="0" smtClean="0">
                <a:latin typeface="Century Gothic" pitchFamily="34" charset="0"/>
              </a:rPr>
              <a:t>gwiazdy </a:t>
            </a:r>
            <a:r>
              <a:rPr lang="pl-PL" sz="1800" dirty="0">
                <a:latin typeface="Century Gothic" pitchFamily="34" charset="0"/>
              </a:rPr>
              <a:t>są nieruchome</a:t>
            </a:r>
          </a:p>
          <a:p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3606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912768" cy="1296144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latin typeface="Century Gothic" pitchFamily="34" charset="0"/>
              </a:rPr>
              <a:t>TEORIA GEOCENTRYCZNA</a:t>
            </a:r>
            <a:endParaRPr lang="pl-PL" sz="2800" dirty="0">
              <a:latin typeface="Century Gothic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1554162"/>
            <a:ext cx="691276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500" dirty="0">
                <a:latin typeface="Century Gothic" pitchFamily="34" charset="0"/>
              </a:rPr>
              <a:t>Teoria geocentryczna (z gr. </a:t>
            </a:r>
            <a:r>
              <a:rPr lang="pl-PL" sz="2500" dirty="0" err="1">
                <a:latin typeface="Century Gothic" pitchFamily="34" charset="0"/>
              </a:rPr>
              <a:t>geo</a:t>
            </a:r>
            <a:r>
              <a:rPr lang="pl-PL" sz="2500" dirty="0">
                <a:latin typeface="Century Gothic" pitchFamily="34" charset="0"/>
              </a:rPr>
              <a:t> – Ziemia) – teoria budowy Wszechświata, której istotą jest założenie, </a:t>
            </a:r>
            <a:r>
              <a:rPr lang="pl-PL" sz="2500" dirty="0" smtClean="0">
                <a:latin typeface="Century Gothic" pitchFamily="34" charset="0"/>
              </a:rPr>
              <a:t>że </a:t>
            </a:r>
            <a:r>
              <a:rPr lang="pl-PL" sz="2500" dirty="0">
                <a:latin typeface="Century Gothic" pitchFamily="34" charset="0"/>
              </a:rPr>
              <a:t>nieruchoma Ziemia znajduje się w centrum Wszechświata, a wokół niej krążą pozostałe ciała niebieskie: </a:t>
            </a:r>
            <a:r>
              <a:rPr lang="pl-PL" sz="2500" dirty="0" smtClean="0">
                <a:latin typeface="Century Gothic" pitchFamily="34" charset="0"/>
              </a:rPr>
              <a:t>Słońce</a:t>
            </a:r>
            <a:r>
              <a:rPr lang="pl-PL" sz="2500" dirty="0">
                <a:latin typeface="Century Gothic" pitchFamily="34" charset="0"/>
              </a:rPr>
              <a:t>, planety, Księżyc i gwiazdy</a:t>
            </a:r>
          </a:p>
          <a:p>
            <a:endParaRPr lang="pl-PL" sz="2400" dirty="0">
              <a:latin typeface="Century Gothic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5979992"/>
            <a:ext cx="658725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240</TotalTime>
  <Words>1215</Words>
  <Application>Microsoft Office PowerPoint</Application>
  <PresentationFormat>Pokaz na ekranie (4:3)</PresentationFormat>
  <Paragraphs>140</Paragraphs>
  <Slides>32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Wędrówka</vt:lpstr>
      <vt:lpstr>Prezentacja programu PowerPoint</vt:lpstr>
      <vt:lpstr>Renesans czyli odrodzenie oraz twórcy tego okresu</vt:lpstr>
      <vt:lpstr>Prezentacja programu PowerPoint</vt:lpstr>
      <vt:lpstr>Prezentacja programu PowerPoint</vt:lpstr>
      <vt:lpstr>Mikołaj Kopernik</vt:lpstr>
      <vt:lpstr>Prezentacja programu PowerPoint</vt:lpstr>
      <vt:lpstr>Prezentacja programu PowerPoint</vt:lpstr>
      <vt:lpstr>Założenia teorii heliocentrycznej: </vt:lpstr>
      <vt:lpstr>TEORIA GEOCENTRYCZNA</vt:lpstr>
      <vt:lpstr>  Ciekawostka \(*^*)/</vt:lpstr>
      <vt:lpstr>Jan Gutenberg </vt:lpstr>
      <vt:lpstr>Prezentacja programu PowerPoint</vt:lpstr>
      <vt:lpstr>Prezentacja programu PowerPoint</vt:lpstr>
      <vt:lpstr>Wkład Gutenberga w historię druku</vt:lpstr>
      <vt:lpstr>Prezentacja programu PowerPoint</vt:lpstr>
      <vt:lpstr>Erazm z Rotterdamu</vt:lpstr>
      <vt:lpstr>Prezentacja programu PowerPoint</vt:lpstr>
      <vt:lpstr>życiorys</vt:lpstr>
      <vt:lpstr>twórczość</vt:lpstr>
      <vt:lpstr>Prezentacja programu PowerPoint</vt:lpstr>
      <vt:lpstr>dzieła</vt:lpstr>
      <vt:lpstr>Tu się nic nie dzieje… no dalej, idź już ;-; !</vt:lpstr>
      <vt:lpstr>Leonardo (di ser) da vinci</vt:lpstr>
      <vt:lpstr>Był:</vt:lpstr>
      <vt:lpstr>Prezentacja programu PowerPoint</vt:lpstr>
      <vt:lpstr>Prezentacja programu PowerPoint</vt:lpstr>
      <vt:lpstr>Leonardo Da Vinci żył w XV. Wyprzedził jednak swoją epokę o ok. 400 lat. </vt:lpstr>
      <vt:lpstr>Niccolo Machiavelli</vt:lpstr>
      <vt:lpstr>Biografia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tu dam jakiś tytuł..</dc:title>
  <dc:creator>Jagoda</dc:creator>
  <cp:lastModifiedBy>MP</cp:lastModifiedBy>
  <cp:revision>43</cp:revision>
  <dcterms:created xsi:type="dcterms:W3CDTF">2013-10-01T14:02:24Z</dcterms:created>
  <dcterms:modified xsi:type="dcterms:W3CDTF">2013-10-02T14:44:30Z</dcterms:modified>
</cp:coreProperties>
</file>